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17D7A-810C-AB43-9766-C74BA80B37CB}" v="8" dt="2024-03-06T21:36:10.9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BD7"/>
          </a:solidFill>
        </a:fill>
      </a:tcStyle>
    </a:wholeTbl>
    <a:band2H>
      <a:tcTxStyle/>
      <a:tcStyle>
        <a:tcBdr/>
        <a:fill>
          <a:solidFill>
            <a:srgbClr val="E8E7EC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5F5F5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0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w York" userId="651ab9c5-4572-4327-aca8-bffd08a27258" providerId="ADAL" clId="{B2F17D7A-810C-AB43-9766-C74BA80B37CB}"/>
    <pc:docChg chg="custSel modSld">
      <pc:chgData name="Drew York" userId="651ab9c5-4572-4327-aca8-bffd08a27258" providerId="ADAL" clId="{B2F17D7A-810C-AB43-9766-C74BA80B37CB}" dt="2024-03-06T21:36:10.961" v="32"/>
      <pc:docMkLst>
        <pc:docMk/>
      </pc:docMkLst>
      <pc:sldChg chg="modSp mod">
        <pc:chgData name="Drew York" userId="651ab9c5-4572-4327-aca8-bffd08a27258" providerId="ADAL" clId="{B2F17D7A-810C-AB43-9766-C74BA80B37CB}" dt="2024-03-06T21:33:53.454" v="16" actId="20577"/>
        <pc:sldMkLst>
          <pc:docMk/>
          <pc:sldMk cId="0" sldId="256"/>
        </pc:sldMkLst>
        <pc:spChg chg="mod">
          <ac:chgData name="Drew York" userId="651ab9c5-4572-4327-aca8-bffd08a27258" providerId="ADAL" clId="{B2F17D7A-810C-AB43-9766-C74BA80B37CB}" dt="2024-03-06T21:33:53.454" v="16" actId="20577"/>
          <ac:spMkLst>
            <pc:docMk/>
            <pc:sldMk cId="0" sldId="256"/>
            <ac:spMk id="425" creationId="{00000000-0000-0000-0000-000000000000}"/>
          </ac:spMkLst>
        </pc:spChg>
      </pc:sldChg>
      <pc:sldChg chg="addSp delSp modSp mod">
        <pc:chgData name="Drew York" userId="651ab9c5-4572-4327-aca8-bffd08a27258" providerId="ADAL" clId="{B2F17D7A-810C-AB43-9766-C74BA80B37CB}" dt="2024-03-06T21:35:47.121" v="23"/>
        <pc:sldMkLst>
          <pc:docMk/>
          <pc:sldMk cId="0" sldId="258"/>
        </pc:sldMkLst>
        <pc:spChg chg="add del mod">
          <ac:chgData name="Drew York" userId="651ab9c5-4572-4327-aca8-bffd08a27258" providerId="ADAL" clId="{B2F17D7A-810C-AB43-9766-C74BA80B37CB}" dt="2024-03-06T21:35:46.060" v="22" actId="478"/>
          <ac:spMkLst>
            <pc:docMk/>
            <pc:sldMk cId="0" sldId="258"/>
            <ac:spMk id="4" creationId="{5E9A1F12-1811-5660-713B-2B512B2C20F5}"/>
          </ac:spMkLst>
        </pc:spChg>
        <pc:picChg chg="add mod">
          <ac:chgData name="Drew York" userId="651ab9c5-4572-4327-aca8-bffd08a27258" providerId="ADAL" clId="{B2F17D7A-810C-AB43-9766-C74BA80B37CB}" dt="2024-03-06T21:35:24.886" v="18"/>
          <ac:picMkLst>
            <pc:docMk/>
            <pc:sldMk cId="0" sldId="258"/>
            <ac:picMk id="2" creationId="{A91803AB-6B2C-A836-1F23-8DE964E65580}"/>
          </ac:picMkLst>
        </pc:picChg>
        <pc:picChg chg="add mod">
          <ac:chgData name="Drew York" userId="651ab9c5-4572-4327-aca8-bffd08a27258" providerId="ADAL" clId="{B2F17D7A-810C-AB43-9766-C74BA80B37CB}" dt="2024-03-06T21:35:43.108" v="21"/>
          <ac:picMkLst>
            <pc:docMk/>
            <pc:sldMk cId="0" sldId="258"/>
            <ac:picMk id="5" creationId="{F26740F6-2759-B247-C001-BD824F572A97}"/>
          </ac:picMkLst>
        </pc:picChg>
        <pc:picChg chg="add mod">
          <ac:chgData name="Drew York" userId="651ab9c5-4572-4327-aca8-bffd08a27258" providerId="ADAL" clId="{B2F17D7A-810C-AB43-9766-C74BA80B37CB}" dt="2024-03-06T21:35:47.121" v="23"/>
          <ac:picMkLst>
            <pc:docMk/>
            <pc:sldMk cId="0" sldId="258"/>
            <ac:picMk id="6" creationId="{F867F284-0E11-646A-E019-E83C26AF66D2}"/>
          </ac:picMkLst>
        </pc:picChg>
        <pc:picChg chg="del">
          <ac:chgData name="Drew York" userId="651ab9c5-4572-4327-aca8-bffd08a27258" providerId="ADAL" clId="{B2F17D7A-810C-AB43-9766-C74BA80B37CB}" dt="2024-03-06T21:35:34.741" v="19" actId="478"/>
          <ac:picMkLst>
            <pc:docMk/>
            <pc:sldMk cId="0" sldId="258"/>
            <ac:picMk id="436" creationId="{00000000-0000-0000-0000-000000000000}"/>
          </ac:picMkLst>
        </pc:picChg>
      </pc:sldChg>
      <pc:sldChg chg="addSp delSp modSp mod">
        <pc:chgData name="Drew York" userId="651ab9c5-4572-4327-aca8-bffd08a27258" providerId="ADAL" clId="{B2F17D7A-810C-AB43-9766-C74BA80B37CB}" dt="2024-03-06T21:35:59.177" v="26"/>
        <pc:sldMkLst>
          <pc:docMk/>
          <pc:sldMk cId="0" sldId="259"/>
        </pc:sldMkLst>
        <pc:spChg chg="add del mod">
          <ac:chgData name="Drew York" userId="651ab9c5-4572-4327-aca8-bffd08a27258" providerId="ADAL" clId="{B2F17D7A-810C-AB43-9766-C74BA80B37CB}" dt="2024-03-06T21:35:58.696" v="25" actId="478"/>
          <ac:spMkLst>
            <pc:docMk/>
            <pc:sldMk cId="0" sldId="259"/>
            <ac:spMk id="3" creationId="{1D5A7BE9-CF24-2FF0-2E40-8445D6C6E637}"/>
          </ac:spMkLst>
        </pc:spChg>
        <pc:picChg chg="add mod">
          <ac:chgData name="Drew York" userId="651ab9c5-4572-4327-aca8-bffd08a27258" providerId="ADAL" clId="{B2F17D7A-810C-AB43-9766-C74BA80B37CB}" dt="2024-03-06T21:35:59.177" v="26"/>
          <ac:picMkLst>
            <pc:docMk/>
            <pc:sldMk cId="0" sldId="259"/>
            <ac:picMk id="4" creationId="{53021504-BCB6-2142-FA5E-B84D78811BA4}"/>
          </ac:picMkLst>
        </pc:picChg>
        <pc:picChg chg="del">
          <ac:chgData name="Drew York" userId="651ab9c5-4572-4327-aca8-bffd08a27258" providerId="ADAL" clId="{B2F17D7A-810C-AB43-9766-C74BA80B37CB}" dt="2024-03-06T21:35:56.412" v="24" actId="478"/>
          <ac:picMkLst>
            <pc:docMk/>
            <pc:sldMk cId="0" sldId="259"/>
            <ac:picMk id="447" creationId="{00000000-0000-0000-0000-000000000000}"/>
          </ac:picMkLst>
        </pc:picChg>
      </pc:sldChg>
      <pc:sldChg chg="addSp delSp modSp mod">
        <pc:chgData name="Drew York" userId="651ab9c5-4572-4327-aca8-bffd08a27258" providerId="ADAL" clId="{B2F17D7A-810C-AB43-9766-C74BA80B37CB}" dt="2024-03-06T21:36:05.333" v="29"/>
        <pc:sldMkLst>
          <pc:docMk/>
          <pc:sldMk cId="0" sldId="260"/>
        </pc:sldMkLst>
        <pc:spChg chg="add del mod">
          <ac:chgData name="Drew York" userId="651ab9c5-4572-4327-aca8-bffd08a27258" providerId="ADAL" clId="{B2F17D7A-810C-AB43-9766-C74BA80B37CB}" dt="2024-03-06T21:36:04.845" v="28" actId="478"/>
          <ac:spMkLst>
            <pc:docMk/>
            <pc:sldMk cId="0" sldId="260"/>
            <ac:spMk id="3" creationId="{F033359C-ABB2-5DE4-A81C-B98D2ED24223}"/>
          </ac:spMkLst>
        </pc:spChg>
        <pc:picChg chg="add mod">
          <ac:chgData name="Drew York" userId="651ab9c5-4572-4327-aca8-bffd08a27258" providerId="ADAL" clId="{B2F17D7A-810C-AB43-9766-C74BA80B37CB}" dt="2024-03-06T21:36:05.333" v="29"/>
          <ac:picMkLst>
            <pc:docMk/>
            <pc:sldMk cId="0" sldId="260"/>
            <ac:picMk id="4" creationId="{A211A3FE-7382-C2B6-B4E6-01C3D641A754}"/>
          </ac:picMkLst>
        </pc:picChg>
        <pc:picChg chg="del">
          <ac:chgData name="Drew York" userId="651ab9c5-4572-4327-aca8-bffd08a27258" providerId="ADAL" clId="{B2F17D7A-810C-AB43-9766-C74BA80B37CB}" dt="2024-03-06T21:36:03.016" v="27" actId="478"/>
          <ac:picMkLst>
            <pc:docMk/>
            <pc:sldMk cId="0" sldId="260"/>
            <ac:picMk id="457" creationId="{00000000-0000-0000-0000-000000000000}"/>
          </ac:picMkLst>
        </pc:picChg>
      </pc:sldChg>
      <pc:sldChg chg="addSp delSp modSp mod">
        <pc:chgData name="Drew York" userId="651ab9c5-4572-4327-aca8-bffd08a27258" providerId="ADAL" clId="{B2F17D7A-810C-AB43-9766-C74BA80B37CB}" dt="2024-03-06T21:36:10.961" v="32"/>
        <pc:sldMkLst>
          <pc:docMk/>
          <pc:sldMk cId="0" sldId="261"/>
        </pc:sldMkLst>
        <pc:spChg chg="add del mod">
          <ac:chgData name="Drew York" userId="651ab9c5-4572-4327-aca8-bffd08a27258" providerId="ADAL" clId="{B2F17D7A-810C-AB43-9766-C74BA80B37CB}" dt="2024-03-06T21:36:10.532" v="31" actId="478"/>
          <ac:spMkLst>
            <pc:docMk/>
            <pc:sldMk cId="0" sldId="261"/>
            <ac:spMk id="3" creationId="{4B4D6613-1B77-DFCD-F5C1-020EBB79A2DF}"/>
          </ac:spMkLst>
        </pc:spChg>
        <pc:picChg chg="add mod">
          <ac:chgData name="Drew York" userId="651ab9c5-4572-4327-aca8-bffd08a27258" providerId="ADAL" clId="{B2F17D7A-810C-AB43-9766-C74BA80B37CB}" dt="2024-03-06T21:36:10.961" v="32"/>
          <ac:picMkLst>
            <pc:docMk/>
            <pc:sldMk cId="0" sldId="261"/>
            <ac:picMk id="4" creationId="{4A860D79-5797-993B-56BB-ACF5BCC174DD}"/>
          </ac:picMkLst>
        </pc:picChg>
        <pc:picChg chg="del">
          <ac:chgData name="Drew York" userId="651ab9c5-4572-4327-aca8-bffd08a27258" providerId="ADAL" clId="{B2F17D7A-810C-AB43-9766-C74BA80B37CB}" dt="2024-03-06T21:36:09.088" v="30" actId="478"/>
          <ac:picMkLst>
            <pc:docMk/>
            <pc:sldMk cId="0" sldId="261"/>
            <ac:picMk id="46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2E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927" y="3512644"/>
            <a:ext cx="4265753" cy="2462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4572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9144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13716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18288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r>
              <a:t>Enter Presenter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6" name="Group 87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12" name="Straight Connector 88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traight Connector 89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Straight Connector 90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91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Rectangle 92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sp>
        <p:nvSpPr>
          <p:cNvPr id="18" name="Text Placeholder 170"/>
          <p:cNvSpPr>
            <a:spLocks noGrp="1"/>
          </p:cNvSpPr>
          <p:nvPr>
            <p:ph type="body" sz="quarter" idx="21" hasCustomPrompt="1"/>
          </p:nvPr>
        </p:nvSpPr>
        <p:spPr>
          <a:xfrm>
            <a:off x="1368927" y="3795786"/>
            <a:ext cx="4265751" cy="221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t>Presenter Title</a:t>
            </a:r>
          </a:p>
        </p:txBody>
      </p:sp>
      <p:sp>
        <p:nvSpPr>
          <p:cNvPr id="19" name="Click toEdit SlideDeck Title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20137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Click toEdit SlideDeck Title</a:t>
            </a:r>
          </a:p>
        </p:txBody>
      </p:sp>
      <p:grpSp>
        <p:nvGrpSpPr>
          <p:cNvPr id="68" name="Group 118"/>
          <p:cNvGrpSpPr/>
          <p:nvPr/>
        </p:nvGrpSpPr>
        <p:grpSpPr>
          <a:xfrm>
            <a:off x="6776031" y="331148"/>
            <a:ext cx="502601" cy="744359"/>
            <a:chOff x="0" y="0"/>
            <a:chExt cx="502600" cy="744357"/>
          </a:xfrm>
        </p:grpSpPr>
        <p:grpSp>
          <p:nvGrpSpPr>
            <p:cNvPr id="25" name="Group 119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20" name="Oval 16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Oval 16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Oval 16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Oval 16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Oval 16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" name="Group 120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26" name="Oval 15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Oval 15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Oval 15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Oval 16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Oval 16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7" name="Group 121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32" name="Oval 15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Oval 15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Oval 15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Oval 15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Oval 15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3" name="Group 122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38" name="Oval 14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Oval 14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" name="Oval 14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Oval 15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" name="Oval 15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9" name="Group 123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44" name="Oval 14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" name="Oval 14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" name="Oval 14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" name="Oval 14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8" name="Oval 14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55" name="Group 124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50" name="Oval 13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1" name="Oval 13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" name="Oval 13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" name="Oval 14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" name="Oval 14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1" name="Group 125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56" name="Oval 132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" name="Oval 133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" name="Oval 134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" name="Oval 135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" name="Oval 136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7" name="Group 126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62" name="Oval 127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" name="Oval 128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" name="Oval 129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" name="Oval 130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" name="Oval 131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5" name="Group 101"/>
          <p:cNvGrpSpPr/>
          <p:nvPr/>
        </p:nvGrpSpPr>
        <p:grpSpPr>
          <a:xfrm>
            <a:off x="10823071" y="5615759"/>
            <a:ext cx="1106021" cy="1020296"/>
            <a:chOff x="0" y="0"/>
            <a:chExt cx="1106020" cy="1020295"/>
          </a:xfrm>
        </p:grpSpPr>
        <p:sp>
          <p:nvSpPr>
            <p:cNvPr id="69" name="Oval 102"/>
            <p:cNvSpPr/>
            <p:nvPr/>
          </p:nvSpPr>
          <p:spPr>
            <a:xfrm>
              <a:off x="-1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Oval 103"/>
            <p:cNvSpPr/>
            <p:nvPr/>
          </p:nvSpPr>
          <p:spPr>
            <a:xfrm>
              <a:off x="323849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Oval 104"/>
            <p:cNvSpPr/>
            <p:nvPr/>
          </p:nvSpPr>
          <p:spPr>
            <a:xfrm>
              <a:off x="647699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Oval 105"/>
            <p:cNvSpPr/>
            <p:nvPr/>
          </p:nvSpPr>
          <p:spPr>
            <a:xfrm>
              <a:off x="971550" y="-1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Oval 106"/>
            <p:cNvSpPr/>
            <p:nvPr/>
          </p:nvSpPr>
          <p:spPr>
            <a:xfrm>
              <a:off x="-1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Oval 107"/>
            <p:cNvSpPr/>
            <p:nvPr/>
          </p:nvSpPr>
          <p:spPr>
            <a:xfrm>
              <a:off x="323849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Oval 108"/>
            <p:cNvSpPr/>
            <p:nvPr/>
          </p:nvSpPr>
          <p:spPr>
            <a:xfrm>
              <a:off x="647699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Oval 109"/>
            <p:cNvSpPr/>
            <p:nvPr/>
          </p:nvSpPr>
          <p:spPr>
            <a:xfrm>
              <a:off x="971550" y="295274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Oval 110"/>
            <p:cNvSpPr/>
            <p:nvPr/>
          </p:nvSpPr>
          <p:spPr>
            <a:xfrm>
              <a:off x="-1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Oval 111"/>
            <p:cNvSpPr/>
            <p:nvPr/>
          </p:nvSpPr>
          <p:spPr>
            <a:xfrm>
              <a:off x="323849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Oval 112"/>
            <p:cNvSpPr/>
            <p:nvPr/>
          </p:nvSpPr>
          <p:spPr>
            <a:xfrm>
              <a:off x="647699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Oval 113"/>
            <p:cNvSpPr/>
            <p:nvPr/>
          </p:nvSpPr>
          <p:spPr>
            <a:xfrm>
              <a:off x="971550" y="590549"/>
              <a:ext cx="134471" cy="13447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Oval 114"/>
            <p:cNvSpPr/>
            <p:nvPr/>
          </p:nvSpPr>
          <p:spPr>
            <a:xfrm>
              <a:off x="-1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Oval 115"/>
            <p:cNvSpPr/>
            <p:nvPr/>
          </p:nvSpPr>
          <p:spPr>
            <a:xfrm>
              <a:off x="323849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Oval 116"/>
            <p:cNvSpPr/>
            <p:nvPr/>
          </p:nvSpPr>
          <p:spPr>
            <a:xfrm>
              <a:off x="647699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Oval 117"/>
            <p:cNvSpPr/>
            <p:nvPr/>
          </p:nvSpPr>
          <p:spPr>
            <a:xfrm>
              <a:off x="971550" y="885824"/>
              <a:ext cx="134471" cy="13447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6" name="TextBox 96"/>
          <p:cNvSpPr txBox="1"/>
          <p:nvPr/>
        </p:nvSpPr>
        <p:spPr>
          <a:xfrm>
            <a:off x="11214157" y="262885"/>
            <a:ext cx="742445" cy="89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70000"/>
              </a:lnSpc>
              <a:defRPr sz="3600" b="1" spc="-100">
                <a:solidFill>
                  <a:srgbClr val="FFFFFF">
                    <a:alpha val="5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br/>
            <a:r>
              <a:t>24</a:t>
            </a:r>
          </a:p>
        </p:txBody>
      </p:sp>
      <p:sp>
        <p:nvSpPr>
          <p:cNvPr id="87" name="Straight Connector 97"/>
          <p:cNvSpPr/>
          <p:nvPr/>
        </p:nvSpPr>
        <p:spPr>
          <a:xfrm>
            <a:off x="11311059" y="1181498"/>
            <a:ext cx="548641" cy="1"/>
          </a:xfrm>
          <a:prstGeom prst="line">
            <a:avLst/>
          </a:prstGeom>
          <a:ln w="44450">
            <a:solidFill>
              <a:srgbClr val="FFFFFF">
                <a:alpha val="5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6568371" y="1389901"/>
            <a:ext cx="5629078" cy="399658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1368927" y="4861931"/>
            <a:ext cx="3351213" cy="10491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0" name="TextBox 5"/>
          <p:cNvSpPr txBox="1"/>
          <p:nvPr/>
        </p:nvSpPr>
        <p:spPr>
          <a:xfrm rot="16200000">
            <a:off x="-1440166" y="2524840"/>
            <a:ext cx="4074593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 cap="all" spc="200">
                <a:solidFill>
                  <a:srgbClr val="FFFFFF"/>
                </a:solidFill>
              </a:defRPr>
            </a:lvl1pPr>
          </a:lstStyle>
          <a:p>
            <a:r>
              <a:t>“ARMy Fuzzing”: Efficient Fuzzing on commodity portable devices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">
    <p:bg>
      <p:bgPr>
        <a:solidFill>
          <a:srgbClr val="2E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Connector 81"/>
          <p:cNvSpPr/>
          <p:nvPr/>
        </p:nvSpPr>
        <p:spPr>
          <a:xfrm flipH="1">
            <a:off x="405140" y="914400"/>
            <a:ext cx="1" cy="5934166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3" name="Group 82"/>
          <p:cNvGrpSpPr/>
          <p:nvPr/>
        </p:nvGrpSpPr>
        <p:grpSpPr>
          <a:xfrm>
            <a:off x="1368927" y="912200"/>
            <a:ext cx="274321" cy="212726"/>
            <a:chOff x="0" y="0"/>
            <a:chExt cx="274320" cy="212725"/>
          </a:xfrm>
        </p:grpSpPr>
        <p:sp>
          <p:nvSpPr>
            <p:cNvPr id="99" name="Straight Connector 83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Straight Connector 84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Straight Connector 85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Straight Connector 86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Group 93"/>
          <p:cNvGrpSpPr/>
          <p:nvPr/>
        </p:nvGrpSpPr>
        <p:grpSpPr>
          <a:xfrm>
            <a:off x="5683925" y="5745848"/>
            <a:ext cx="3910388" cy="288433"/>
            <a:chOff x="0" y="0"/>
            <a:chExt cx="3910387" cy="288432"/>
          </a:xfrm>
        </p:grpSpPr>
        <p:sp>
          <p:nvSpPr>
            <p:cNvPr id="104" name="Straight Connector 94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Straight Connector 95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Straight Connector 9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Straight Connector 9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Straight Connector 10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Straight Connector 167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Straight Connector 168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Straight Connector 169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Straight Connector 171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Straight Connector 173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Straight Connector 174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Straight Connector 175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6568371" y="1389901"/>
            <a:ext cx="5629078" cy="399658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Click to Edit Section Title Slide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0992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Section Title Slide</a:t>
            </a:r>
          </a:p>
        </p:txBody>
      </p:sp>
      <p:sp>
        <p:nvSpPr>
          <p:cNvPr id="119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368927" y="4861931"/>
            <a:ext cx="3351213" cy="104910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53881" y="3230359"/>
            <a:ext cx="4265753" cy="2462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4572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9144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13716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182880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r>
              <a:t>Enter Presenter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1" name="Text Placeholder 170"/>
          <p:cNvSpPr>
            <a:spLocks noGrp="1"/>
          </p:cNvSpPr>
          <p:nvPr>
            <p:ph type="body" sz="quarter" idx="23" hasCustomPrompt="1"/>
          </p:nvPr>
        </p:nvSpPr>
        <p:spPr>
          <a:xfrm>
            <a:off x="1353880" y="3513501"/>
            <a:ext cx="4265751" cy="221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t>Presenter Title</a:t>
            </a:r>
          </a:p>
        </p:txBody>
      </p:sp>
      <p:grpSp>
        <p:nvGrpSpPr>
          <p:cNvPr id="170" name="Group 182"/>
          <p:cNvGrpSpPr/>
          <p:nvPr/>
        </p:nvGrpSpPr>
        <p:grpSpPr>
          <a:xfrm>
            <a:off x="11324042" y="344470"/>
            <a:ext cx="502601" cy="744359"/>
            <a:chOff x="0" y="0"/>
            <a:chExt cx="502600" cy="744357"/>
          </a:xfrm>
        </p:grpSpPr>
        <p:grpSp>
          <p:nvGrpSpPr>
            <p:cNvPr id="127" name="Group 183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122" name="Oval 22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Oval 22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Oval 22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Oval 22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Oval 23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3" name="Group 184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128" name="Oval 22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Oval 22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Oval 22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Oval 22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Oval 22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9" name="Group 185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134" name="Oval 21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Oval 21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Oval 21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Oval 21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Oval 22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5" name="Group 186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140" name="Oval 21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Oval 21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Oval 21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" name="Oval 21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Oval 21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1" name="Group 187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146" name="Oval 20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Oval 20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Oval 20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Oval 20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Oval 21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7" name="Group 188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152" name="Oval 20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" name="Oval 20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" name="Oval 20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Oval 20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6" name="Oval 20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" name="Group 189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158" name="Oval 196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" name="Oval 197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Oval 198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Oval 199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2" name="Oval 200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9" name="Group 190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164" name="Oval 191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5" name="Oval 192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6" name="Oval 193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7" name="Oval 194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8" name="Oval 195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71" name="TextBox 75"/>
          <p:cNvSpPr txBox="1"/>
          <p:nvPr/>
        </p:nvSpPr>
        <p:spPr>
          <a:xfrm rot="16200000">
            <a:off x="-963544" y="2446385"/>
            <a:ext cx="3204871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 spc="200">
                <a:solidFill>
                  <a:srgbClr val="FFFFFF"/>
                </a:solidFill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on the Righ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179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4" name="Straight Connector 12"/>
          <p:cNvSpPr/>
          <p:nvPr/>
        </p:nvSpPr>
        <p:spPr>
          <a:xfrm flipH="1">
            <a:off x="576072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7621117" y="-2"/>
            <a:ext cx="4570883" cy="68579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6" name="TextBox 15"/>
          <p:cNvSpPr txBox="1"/>
          <p:nvPr/>
        </p:nvSpPr>
        <p:spPr>
          <a:xfrm>
            <a:off x="1142999" y="648508"/>
            <a:ext cx="5427129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</a:defRPr>
            </a:lvl1pPr>
          </a:lstStyle>
          <a:p>
            <a:r>
              <a:t>DECK TITLE (EDIT ON MASTER SLIDE)</a:t>
            </a:r>
          </a:p>
        </p:txBody>
      </p:sp>
      <p:sp>
        <p:nvSpPr>
          <p:cNvPr id="187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40559" y="6036960"/>
            <a:ext cx="1895663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8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5741878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1502152"/>
            <a:ext cx="5741881" cy="22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on the Lef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5148169" y="6036960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8" name="Click to add a slide title. Can be two lines if needed."/>
          <p:cNvSpPr txBox="1">
            <a:spLocks noGrp="1"/>
          </p:cNvSpPr>
          <p:nvPr>
            <p:ph type="title" hasCustomPrompt="1"/>
          </p:nvPr>
        </p:nvSpPr>
        <p:spPr>
          <a:xfrm>
            <a:off x="5768788" y="914400"/>
            <a:ext cx="5741891" cy="799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Click to add a slide title. Can be two lines if needed.</a:t>
            </a:r>
          </a:p>
        </p:txBody>
      </p:sp>
      <p:sp>
        <p:nvSpPr>
          <p:cNvPr id="199" name="TextBox 6"/>
          <p:cNvSpPr txBox="1"/>
          <p:nvPr/>
        </p:nvSpPr>
        <p:spPr>
          <a:xfrm>
            <a:off x="5768786" y="632123"/>
            <a:ext cx="4570883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</a:defRPr>
            </a:lvl1pPr>
          </a:lstStyle>
          <a:p>
            <a:r>
              <a:t>DECK TITLE (EDIT ON MASTER SLIDE)</a:t>
            </a:r>
          </a:p>
        </p:txBody>
      </p:sp>
      <p:grpSp>
        <p:nvGrpSpPr>
          <p:cNvPr id="204" name="Group 7"/>
          <p:cNvGrpSpPr/>
          <p:nvPr/>
        </p:nvGrpSpPr>
        <p:grpSpPr>
          <a:xfrm>
            <a:off x="5114135" y="633791"/>
            <a:ext cx="175451" cy="136056"/>
            <a:chOff x="0" y="0"/>
            <a:chExt cx="175449" cy="136054"/>
          </a:xfrm>
        </p:grpSpPr>
        <p:sp>
          <p:nvSpPr>
            <p:cNvPr id="200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5" name="Straight Connector 12"/>
          <p:cNvSpPr/>
          <p:nvPr/>
        </p:nvSpPr>
        <p:spPr>
          <a:xfrm flipH="1">
            <a:off x="5201860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0" y="-2"/>
            <a:ext cx="4570882" cy="685799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68787" y="2000437"/>
            <a:ext cx="5741881" cy="22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No Set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216" name="TextBox 6"/>
          <p:cNvSpPr txBox="1"/>
          <p:nvPr/>
        </p:nvSpPr>
        <p:spPr>
          <a:xfrm>
            <a:off x="1142997" y="570463"/>
            <a:ext cx="6132446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cap="all" spc="300">
                <a:solidFill>
                  <a:srgbClr val="2E1A47"/>
                </a:solidFill>
              </a:defRPr>
            </a:lvl1pPr>
          </a:lstStyle>
          <a:p>
            <a:r>
              <a:t>“ARMy Fuzzing”: Efficient Fuzzing on Commodity, Portable Devices</a:t>
            </a:r>
          </a:p>
        </p:txBody>
      </p:sp>
      <p:grpSp>
        <p:nvGrpSpPr>
          <p:cNvPr id="221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217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2" name="Straight Connector 12"/>
          <p:cNvSpPr/>
          <p:nvPr/>
        </p:nvSpPr>
        <p:spPr>
          <a:xfrm flipH="1">
            <a:off x="576072" y="914399"/>
            <a:ext cx="1" cy="5325037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9762938" y="313139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1502152"/>
            <a:ext cx="5741881" cy="22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ed Content with Horizontal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5"/>
          <p:cNvGrpSpPr/>
          <p:nvPr/>
        </p:nvGrpSpPr>
        <p:grpSpPr>
          <a:xfrm>
            <a:off x="8040555" y="5630731"/>
            <a:ext cx="3910389" cy="288433"/>
            <a:chOff x="0" y="0"/>
            <a:chExt cx="3910387" cy="288432"/>
          </a:xfrm>
        </p:grpSpPr>
        <p:sp>
          <p:nvSpPr>
            <p:cNvPr id="232" name="Straight Connector 16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Straight Connector 17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Straight Connector 1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traight Connector 1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traight Connector 2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traight Connector 21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Straight Connector 22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traight Connector 23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Straight Connector 24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Straight Connector 25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Straight Connector 26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Straight Connector 27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9" name="Group 28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245" name="Straight Connector 29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traight Connector 30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traight Connector 31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Straight Connector 32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tangle 33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grpSp>
        <p:nvGrpSpPr>
          <p:cNvPr id="299" name="Group 34"/>
          <p:cNvGrpSpPr/>
          <p:nvPr/>
        </p:nvGrpSpPr>
        <p:grpSpPr>
          <a:xfrm>
            <a:off x="4766667" y="5533506"/>
            <a:ext cx="502601" cy="744359"/>
            <a:chOff x="0" y="0"/>
            <a:chExt cx="502600" cy="744357"/>
          </a:xfrm>
        </p:grpSpPr>
        <p:grpSp>
          <p:nvGrpSpPr>
            <p:cNvPr id="256" name="Group 35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251" name="Oval 7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2" name="Oval 7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" name="Oval 8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Oval 8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Oval 8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2" name="Group 36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257" name="Oval 7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8" name="Oval 7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Oval 7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Oval 7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1" name="Oval 7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68" name="Group 37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263" name="Oval 6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4" name="Oval 6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5" name="Oval 7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" name="Oval 7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7" name="Oval 7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74" name="Group 38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269" name="Oval 6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0" name="Oval 6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1" name="Oval 6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Oval 6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3" name="Oval 6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80" name="Group 39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275" name="Oval 5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6" name="Oval 5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Oval 6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8" name="Oval 6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" name="Oval 6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86" name="Group 40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281" name="Oval 5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Oval 5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3" name="Oval 5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Oval 5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5" name="Oval 5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92" name="Group 41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287" name="Oval 4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Oval 4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9" name="Oval 5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0" name="Oval 5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Oval 5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98" name="Group 42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293" name="Oval 4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Oval 4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5" name="Oval 4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6" name="Oval 4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7" name="Oval 4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00" name="This slide is used to highlight some form of content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t>This slide is used to highlight some form of content </a:t>
            </a:r>
          </a:p>
        </p:txBody>
      </p:sp>
      <p:sp>
        <p:nvSpPr>
          <p:cNvPr id="301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1368927" y="5402145"/>
            <a:ext cx="3086115" cy="96611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425" y="3291944"/>
            <a:ext cx="4386263" cy="664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457200">
              <a:spcBef>
                <a:spcPts val="600"/>
              </a:spcBef>
              <a:buClrTx/>
              <a:buSzTx/>
              <a:buNone/>
              <a:defRPr sz="2400"/>
            </a:lvl2pPr>
            <a:lvl3pPr marL="0" indent="914400">
              <a:spcBef>
                <a:spcPts val="600"/>
              </a:spcBef>
              <a:buClrTx/>
              <a:buSzTx/>
              <a:buNone/>
              <a:defRPr sz="2400"/>
            </a:lvl3pPr>
            <a:lvl4pPr marL="0" indent="1371600">
              <a:spcBef>
                <a:spcPts val="600"/>
              </a:spcBef>
              <a:buClrTx/>
              <a:buSzTx/>
              <a:buNone/>
              <a:defRPr sz="2400"/>
            </a:lvl4pPr>
            <a:lvl5pPr marL="0" indent="182880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r>
              <a:t>Add a sentence of descriptive text if needed.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6575344" y="1371600"/>
            <a:ext cx="5629078" cy="36979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4" name="TextBox 84"/>
          <p:cNvSpPr txBox="1"/>
          <p:nvPr/>
        </p:nvSpPr>
        <p:spPr>
          <a:xfrm rot="16200000">
            <a:off x="-1092822" y="2998400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spc="200">
                <a:solidFill>
                  <a:srgbClr val="2E1A47"/>
                </a:solidFill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ed Content with Vertical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5"/>
          <p:cNvGrpSpPr/>
          <p:nvPr/>
        </p:nvGrpSpPr>
        <p:grpSpPr>
          <a:xfrm>
            <a:off x="8040555" y="1371600"/>
            <a:ext cx="3910389" cy="288433"/>
            <a:chOff x="0" y="0"/>
            <a:chExt cx="3910387" cy="288432"/>
          </a:xfrm>
        </p:grpSpPr>
        <p:sp>
          <p:nvSpPr>
            <p:cNvPr id="312" name="Straight Connector 16"/>
            <p:cNvSpPr/>
            <p:nvPr/>
          </p:nvSpPr>
          <p:spPr>
            <a:xfrm flipV="1">
              <a:off x="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Straight Connector 17"/>
            <p:cNvSpPr/>
            <p:nvPr/>
          </p:nvSpPr>
          <p:spPr>
            <a:xfrm flipV="1">
              <a:off x="32926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Straight Connector 18"/>
            <p:cNvSpPr/>
            <p:nvPr/>
          </p:nvSpPr>
          <p:spPr>
            <a:xfrm flipV="1">
              <a:off x="658538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Straight Connector 19"/>
            <p:cNvSpPr/>
            <p:nvPr/>
          </p:nvSpPr>
          <p:spPr>
            <a:xfrm flipV="1">
              <a:off x="98780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Straight Connector 20"/>
            <p:cNvSpPr/>
            <p:nvPr/>
          </p:nvSpPr>
          <p:spPr>
            <a:xfrm flipV="1">
              <a:off x="1317075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Straight Connector 21"/>
            <p:cNvSpPr/>
            <p:nvPr/>
          </p:nvSpPr>
          <p:spPr>
            <a:xfrm flipV="1">
              <a:off x="1646344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Straight Connector 22"/>
            <p:cNvSpPr/>
            <p:nvPr/>
          </p:nvSpPr>
          <p:spPr>
            <a:xfrm flipV="1">
              <a:off x="1975613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Straight Connector 23"/>
            <p:cNvSpPr/>
            <p:nvPr/>
          </p:nvSpPr>
          <p:spPr>
            <a:xfrm flipV="1">
              <a:off x="2304882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Straight Connector 24"/>
            <p:cNvSpPr/>
            <p:nvPr/>
          </p:nvSpPr>
          <p:spPr>
            <a:xfrm flipV="1">
              <a:off x="2634151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Straight Connector 25"/>
            <p:cNvSpPr/>
            <p:nvPr/>
          </p:nvSpPr>
          <p:spPr>
            <a:xfrm flipV="1">
              <a:off x="2963420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Straight Connector 26"/>
            <p:cNvSpPr/>
            <p:nvPr/>
          </p:nvSpPr>
          <p:spPr>
            <a:xfrm flipV="1">
              <a:off x="3292689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Straight Connector 27"/>
            <p:cNvSpPr/>
            <p:nvPr/>
          </p:nvSpPr>
          <p:spPr>
            <a:xfrm flipV="1">
              <a:off x="3621956" y="0"/>
              <a:ext cx="288432" cy="288433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9" name="Group 28"/>
          <p:cNvGrpSpPr/>
          <p:nvPr/>
        </p:nvGrpSpPr>
        <p:grpSpPr>
          <a:xfrm>
            <a:off x="401058" y="399023"/>
            <a:ext cx="274322" cy="212726"/>
            <a:chOff x="0" y="0"/>
            <a:chExt cx="274320" cy="212725"/>
          </a:xfrm>
        </p:grpSpPr>
        <p:sp>
          <p:nvSpPr>
            <p:cNvPr id="325" name="Straight Connector 29"/>
            <p:cNvSpPr/>
            <p:nvPr/>
          </p:nvSpPr>
          <p:spPr>
            <a:xfrm>
              <a:off x="-1" y="-1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Straight Connector 30"/>
            <p:cNvSpPr/>
            <p:nvPr/>
          </p:nvSpPr>
          <p:spPr>
            <a:xfrm>
              <a:off x="-1" y="70907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Straight Connector 31"/>
            <p:cNvSpPr/>
            <p:nvPr/>
          </p:nvSpPr>
          <p:spPr>
            <a:xfrm>
              <a:off x="-1" y="141816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Straight Connector 32"/>
            <p:cNvSpPr/>
            <p:nvPr/>
          </p:nvSpPr>
          <p:spPr>
            <a:xfrm>
              <a:off x="-1" y="212725"/>
              <a:ext cx="274322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0" name="Rectangle 33"/>
          <p:cNvSpPr/>
          <p:nvPr/>
        </p:nvSpPr>
        <p:spPr>
          <a:xfrm>
            <a:off x="-1" y="4861931"/>
            <a:ext cx="579865" cy="199606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grpSp>
        <p:nvGrpSpPr>
          <p:cNvPr id="379" name="Group 34"/>
          <p:cNvGrpSpPr/>
          <p:nvPr/>
        </p:nvGrpSpPr>
        <p:grpSpPr>
          <a:xfrm>
            <a:off x="6092573" y="5533506"/>
            <a:ext cx="502601" cy="744359"/>
            <a:chOff x="0" y="0"/>
            <a:chExt cx="502600" cy="744357"/>
          </a:xfrm>
        </p:grpSpPr>
        <p:grpSp>
          <p:nvGrpSpPr>
            <p:cNvPr id="336" name="Group 35"/>
            <p:cNvGrpSpPr/>
            <p:nvPr/>
          </p:nvGrpSpPr>
          <p:grpSpPr>
            <a:xfrm>
              <a:off x="-1" y="-1"/>
              <a:ext cx="502602" cy="57202"/>
              <a:chOff x="0" y="0"/>
              <a:chExt cx="502600" cy="57200"/>
            </a:xfrm>
          </p:grpSpPr>
          <p:sp>
            <p:nvSpPr>
              <p:cNvPr id="331" name="Oval 7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2" name="Oval 7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Oval 8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4" name="Oval 8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Oval 8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42" name="Group 36"/>
            <p:cNvGrpSpPr/>
            <p:nvPr/>
          </p:nvGrpSpPr>
          <p:grpSpPr>
            <a:xfrm>
              <a:off x="-1" y="98165"/>
              <a:ext cx="502602" cy="57202"/>
              <a:chOff x="0" y="0"/>
              <a:chExt cx="502600" cy="57200"/>
            </a:xfrm>
          </p:grpSpPr>
          <p:sp>
            <p:nvSpPr>
              <p:cNvPr id="337" name="Oval 7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Oval 7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Oval 7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0" name="Oval 7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Oval 7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48" name="Group 37"/>
            <p:cNvGrpSpPr/>
            <p:nvPr/>
          </p:nvGrpSpPr>
          <p:grpSpPr>
            <a:xfrm>
              <a:off x="-1" y="196330"/>
              <a:ext cx="502602" cy="57202"/>
              <a:chOff x="0" y="0"/>
              <a:chExt cx="502600" cy="57200"/>
            </a:xfrm>
          </p:grpSpPr>
          <p:sp>
            <p:nvSpPr>
              <p:cNvPr id="343" name="Oval 6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Oval 6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Oval 7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Oval 7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Oval 7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4" name="Group 38"/>
            <p:cNvGrpSpPr/>
            <p:nvPr/>
          </p:nvGrpSpPr>
          <p:grpSpPr>
            <a:xfrm>
              <a:off x="-1" y="294495"/>
              <a:ext cx="502602" cy="57202"/>
              <a:chOff x="0" y="0"/>
              <a:chExt cx="502600" cy="57200"/>
            </a:xfrm>
          </p:grpSpPr>
          <p:sp>
            <p:nvSpPr>
              <p:cNvPr id="349" name="Oval 6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Oval 6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Oval 6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Oval 6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Oval 6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0" name="Group 39"/>
            <p:cNvGrpSpPr/>
            <p:nvPr/>
          </p:nvGrpSpPr>
          <p:grpSpPr>
            <a:xfrm>
              <a:off x="-1" y="392661"/>
              <a:ext cx="502602" cy="57202"/>
              <a:chOff x="0" y="0"/>
              <a:chExt cx="502600" cy="57200"/>
            </a:xfrm>
          </p:grpSpPr>
          <p:sp>
            <p:nvSpPr>
              <p:cNvPr id="355" name="Oval 5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Oval 5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Oval 6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Oval 6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6" name="Group 40"/>
            <p:cNvGrpSpPr/>
            <p:nvPr/>
          </p:nvGrpSpPr>
          <p:grpSpPr>
            <a:xfrm>
              <a:off x="-1" y="490826"/>
              <a:ext cx="502602" cy="57202"/>
              <a:chOff x="0" y="0"/>
              <a:chExt cx="502600" cy="57200"/>
            </a:xfrm>
          </p:grpSpPr>
          <p:sp>
            <p:nvSpPr>
              <p:cNvPr id="361" name="Oval 5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2" name="Oval 5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3" name="Oval 5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4" name="Oval 5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5" name="Oval 5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72" name="Group 41"/>
            <p:cNvGrpSpPr/>
            <p:nvPr/>
          </p:nvGrpSpPr>
          <p:grpSpPr>
            <a:xfrm>
              <a:off x="-1" y="588991"/>
              <a:ext cx="502602" cy="57202"/>
              <a:chOff x="0" y="0"/>
              <a:chExt cx="502600" cy="57200"/>
            </a:xfrm>
          </p:grpSpPr>
          <p:sp>
            <p:nvSpPr>
              <p:cNvPr id="367" name="Oval 48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8" name="Oval 49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9" name="Oval 50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Oval 51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Oval 52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78" name="Group 42"/>
            <p:cNvGrpSpPr/>
            <p:nvPr/>
          </p:nvGrpSpPr>
          <p:grpSpPr>
            <a:xfrm>
              <a:off x="-1" y="687157"/>
              <a:ext cx="502602" cy="57201"/>
              <a:chOff x="0" y="0"/>
              <a:chExt cx="502600" cy="57200"/>
            </a:xfrm>
          </p:grpSpPr>
          <p:sp>
            <p:nvSpPr>
              <p:cNvPr id="373" name="Oval 43"/>
              <p:cNvSpPr/>
              <p:nvPr/>
            </p:nvSpPr>
            <p:spPr>
              <a:xfrm>
                <a:off x="-1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Oval 44"/>
              <p:cNvSpPr/>
              <p:nvPr/>
            </p:nvSpPr>
            <p:spPr>
              <a:xfrm>
                <a:off x="1113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Oval 45"/>
              <p:cNvSpPr/>
              <p:nvPr/>
            </p:nvSpPr>
            <p:spPr>
              <a:xfrm>
                <a:off x="22270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Oval 46"/>
              <p:cNvSpPr/>
              <p:nvPr/>
            </p:nvSpPr>
            <p:spPr>
              <a:xfrm>
                <a:off x="334050" y="0"/>
                <a:ext cx="57201" cy="57201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7" name="Oval 47"/>
              <p:cNvSpPr/>
              <p:nvPr/>
            </p:nvSpPr>
            <p:spPr>
              <a:xfrm>
                <a:off x="445400" y="-1"/>
                <a:ext cx="57201" cy="5720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80" name="This slide is used to highlight some form of content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t>This slide is used to highlight some form of content </a:t>
            </a:r>
          </a:p>
        </p:txBody>
      </p:sp>
      <p:sp>
        <p:nvSpPr>
          <p:cNvPr id="38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6933056" y="469931"/>
            <a:ext cx="4257671" cy="63880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2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368927" y="5402145"/>
            <a:ext cx="3086115" cy="96611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425" y="3291944"/>
            <a:ext cx="4386263" cy="664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457200">
              <a:spcBef>
                <a:spcPts val="600"/>
              </a:spcBef>
              <a:buClrTx/>
              <a:buSzTx/>
              <a:buNone/>
              <a:defRPr sz="2400"/>
            </a:lvl2pPr>
            <a:lvl3pPr marL="0" indent="914400">
              <a:spcBef>
                <a:spcPts val="600"/>
              </a:spcBef>
              <a:buClrTx/>
              <a:buSzTx/>
              <a:buNone/>
              <a:defRPr sz="2400"/>
            </a:lvl3pPr>
            <a:lvl4pPr marL="0" indent="1371600">
              <a:spcBef>
                <a:spcPts val="600"/>
              </a:spcBef>
              <a:buClrTx/>
              <a:buSzTx/>
              <a:buNone/>
              <a:defRPr sz="2400"/>
            </a:lvl4pPr>
            <a:lvl5pPr marL="0" indent="182880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r>
              <a:t>Add a sentence of descriptive text if needed.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4" name="TextBox 86"/>
          <p:cNvSpPr txBox="1"/>
          <p:nvPr/>
        </p:nvSpPr>
        <p:spPr>
          <a:xfrm rot="16200000">
            <a:off x="-1092822" y="2998400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spc="200">
                <a:solidFill>
                  <a:srgbClr val="2E1A47"/>
                </a:solidFill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Box 6"/>
          <p:cNvSpPr txBox="1"/>
          <p:nvPr/>
        </p:nvSpPr>
        <p:spPr>
          <a:xfrm>
            <a:off x="1142999" y="632123"/>
            <a:ext cx="4683644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</a:defRPr>
            </a:lvl1pPr>
          </a:lstStyle>
          <a:p>
            <a:r>
              <a:t>DECK TITLE (EDIT ON MASTER SLIDE)</a:t>
            </a:r>
          </a:p>
        </p:txBody>
      </p:sp>
      <p:grpSp>
        <p:nvGrpSpPr>
          <p:cNvPr id="397" name="Group 7"/>
          <p:cNvGrpSpPr/>
          <p:nvPr/>
        </p:nvGrpSpPr>
        <p:grpSpPr>
          <a:xfrm>
            <a:off x="488346" y="633791"/>
            <a:ext cx="175451" cy="136056"/>
            <a:chOff x="0" y="0"/>
            <a:chExt cx="175449" cy="136054"/>
          </a:xfrm>
        </p:grpSpPr>
        <p:sp>
          <p:nvSpPr>
            <p:cNvPr id="393" name="Straight Connector 8"/>
            <p:cNvSpPr/>
            <p:nvPr/>
          </p:nvSpPr>
          <p:spPr>
            <a:xfrm>
              <a:off x="0" y="0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Straight Connector 9"/>
            <p:cNvSpPr/>
            <p:nvPr/>
          </p:nvSpPr>
          <p:spPr>
            <a:xfrm>
              <a:off x="0" y="45351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Straight Connector 10"/>
            <p:cNvSpPr/>
            <p:nvPr/>
          </p:nvSpPr>
          <p:spPr>
            <a:xfrm>
              <a:off x="0" y="90702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Straight Connector 11"/>
            <p:cNvSpPr/>
            <p:nvPr/>
          </p:nvSpPr>
          <p:spPr>
            <a:xfrm>
              <a:off x="0" y="136054"/>
              <a:ext cx="175451" cy="1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8" name="Straight Connector 12"/>
          <p:cNvSpPr/>
          <p:nvPr/>
        </p:nvSpPr>
        <p:spPr>
          <a:xfrm flipH="1">
            <a:off x="576072" y="914400"/>
            <a:ext cx="1" cy="5029201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4197582"/>
            <a:ext cx="3441700" cy="1746018"/>
          </a:xfrm>
          <a:prstGeom prst="rect">
            <a:avLst/>
          </a:prstGeom>
          <a:solidFill>
            <a:schemeClr val="accent1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228600" indent="22860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228600" indent="68580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228600" indent="114300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228600" indent="160020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79950" y="4197582"/>
            <a:ext cx="3441700" cy="1746018"/>
          </a:xfrm>
          <a:prstGeom prst="rect">
            <a:avLst/>
          </a:prstGeom>
          <a:solidFill>
            <a:srgbClr val="3D2160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40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216900" y="4197582"/>
            <a:ext cx="3441700" cy="1746018"/>
          </a:xfrm>
          <a:prstGeom prst="rect">
            <a:avLst/>
          </a:prstGeom>
          <a:solidFill>
            <a:srgbClr val="281640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402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1143000" y="1502154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3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467995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821690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762938" y="457694"/>
            <a:ext cx="1895662" cy="45670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6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4892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29464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4036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38608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1"/>
          <p:cNvSpPr txBox="1">
            <a:spLocks noGrp="1"/>
          </p:cNvSpPr>
          <p:nvPr>
            <p:ph type="subTitle" sz="quarter" idx="1"/>
          </p:nvPr>
        </p:nvSpPr>
        <p:spPr>
          <a:xfrm>
            <a:off x="1368927" y="3512644"/>
            <a:ext cx="4265753" cy="246222"/>
          </a:xfrm>
          <a:prstGeom prst="rect">
            <a:avLst/>
          </a:prstGeom>
        </p:spPr>
        <p:txBody>
          <a:bodyPr/>
          <a:lstStyle/>
          <a:p>
            <a:r>
              <a:t>Kate Smith, Drew York</a:t>
            </a:r>
          </a:p>
        </p:txBody>
      </p:sp>
      <p:sp>
        <p:nvSpPr>
          <p:cNvPr id="424" name="Text Placeholder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</a:lvl1pPr>
          </a:lstStyle>
          <a:p>
            <a:r>
              <a:t>CPSC 8570-843</a:t>
            </a:r>
          </a:p>
        </p:txBody>
      </p:sp>
      <p:sp>
        <p:nvSpPr>
          <p:cNvPr id="425" name="Title 3"/>
          <p:cNvSpPr txBox="1">
            <a:spLocks noGrp="1"/>
          </p:cNvSpPr>
          <p:nvPr>
            <p:ph type="ctrTitle"/>
          </p:nvPr>
        </p:nvSpPr>
        <p:spPr>
          <a:xfrm>
            <a:off x="1368926" y="1371599"/>
            <a:ext cx="4615016" cy="2166749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r>
              <a:rPr dirty="0"/>
              <a:t>“</a:t>
            </a:r>
            <a:r>
              <a:rPr dirty="0" err="1"/>
              <a:t>ARMy</a:t>
            </a:r>
            <a:r>
              <a:rPr dirty="0"/>
              <a:t> Fuzzing”: </a:t>
            </a:r>
            <a:r>
              <a:rPr lang="en-US" dirty="0"/>
              <a:t>Mid-Term Update</a:t>
            </a:r>
            <a:endParaRPr dirty="0"/>
          </a:p>
        </p:txBody>
      </p:sp>
      <p:pic>
        <p:nvPicPr>
          <p:cNvPr id="426" name="Picture Placeholder 17" descr="Picture Placeholder 17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585" r="1585"/>
          <a:stretch>
            <a:fillRect/>
          </a:stretch>
        </p:blipFill>
        <p:spPr>
          <a:xfrm>
            <a:off x="6568371" y="1389901"/>
            <a:ext cx="5629078" cy="3996583"/>
          </a:xfrm>
          <a:prstGeom prst="rect">
            <a:avLst/>
          </a:prstGeom>
        </p:spPr>
      </p:pic>
      <p:pic>
        <p:nvPicPr>
          <p:cNvPr id="427" name="Picture Placeholder 15" descr="Picture Placeholder 15"/>
          <p:cNvPicPr>
            <a:picLocks noGrp="1" noChangeAspect="1"/>
          </p:cNvPicPr>
          <p:nvPr>
            <p:ph type="pic" idx="23"/>
          </p:nvPr>
        </p:nvPicPr>
        <p:blipFill>
          <a:blip r:embed="rId3"/>
          <a:srcRect/>
          <a:stretch>
            <a:fillRect/>
          </a:stretch>
        </p:blipFill>
        <p:spPr>
          <a:xfrm>
            <a:off x="1368927" y="4914373"/>
            <a:ext cx="3351213" cy="944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Research Motivations</a:t>
            </a:r>
          </a:p>
        </p:txBody>
      </p:sp>
      <p:pic>
        <p:nvPicPr>
          <p:cNvPr id="430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  <p:sp>
        <p:nvSpPr>
          <p:cNvPr id="431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142999" y="1502151"/>
            <a:ext cx="8507898" cy="5049589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Working Title:</a:t>
            </a:r>
            <a:r>
              <a:rPr u="none"/>
              <a:t> “ARMy Fuzzing:” Metrics for comparably Efficient Fuzzing on Commodity, Portable [ARM64] Devices.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Problem statement:</a:t>
            </a:r>
            <a:r>
              <a:rPr u="none"/>
              <a:t> We seek to confirm the effectiveness of </a:t>
            </a:r>
            <a:r>
              <a:rPr i="1" u="none"/>
              <a:t>autofz</a:t>
            </a:r>
            <a:r>
              <a:rPr u="none"/>
              <a:t> on commodity, portable ARM64 devices. We also seek to identify at least 1 alternate metric for efficient fuzzer selection.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Background:</a:t>
            </a:r>
            <a:r>
              <a:rPr u="none"/>
              <a:t> [4]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The popularity of fuzzing has grown over time, used to identify </a:t>
            </a:r>
            <a:r>
              <a:rPr u="sng"/>
              <a:t>defects</a:t>
            </a:r>
            <a:r>
              <a:t> and even </a:t>
            </a:r>
            <a:r>
              <a:rPr u="sng"/>
              <a:t>vulnerabilities</a:t>
            </a:r>
            <a:r>
              <a:t> in software.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Given diversity of fuzzers, selecting the best tool can be difficult.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YU-FU, F., LEE, J. AND KIM, T. 2023 proposed a tool, </a:t>
            </a:r>
            <a:r>
              <a:rPr i="1"/>
              <a:t>autofz</a:t>
            </a:r>
            <a:r>
              <a:t>, to achieve the most optimal fuzzing results from </a:t>
            </a:r>
            <a:r>
              <a:rPr u="sng"/>
              <a:t>multiple fuzzing tools</a:t>
            </a:r>
            <a:r>
              <a:t>. Their work: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“dynamically deploy[s] different sets of fuzzers per workload based on the fuzzer evaluation[(AFL bitmap trends)] at runtime”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Require significant system resources (AMD Ryzen 9 3900 (12C/24T), 32 GB RAM, and 512 GB SSD disk space)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Uses </a:t>
            </a:r>
            <a:r>
              <a:rPr u="sng"/>
              <a:t>one</a:t>
            </a:r>
            <a:r>
              <a:t> metric for fuzzer selection (AFL bitmap)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Demonstrated on x86_64/AMD64 architecture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Similar approach is </a:t>
            </a:r>
            <a:r>
              <a:rPr i="1"/>
              <a:t>collaborative fuzzing</a:t>
            </a:r>
            <a:r>
              <a:t>, which requires prior knowledge for selection</a:t>
            </a:r>
          </a:p>
        </p:txBody>
      </p:sp>
      <p:pic>
        <p:nvPicPr>
          <p:cNvPr id="432" name="Picture 9" descr="Picture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1803400"/>
            <a:ext cx="1930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Content Placeholder 3"/>
          <p:cNvSpPr txBox="1"/>
          <p:nvPr/>
        </p:nvSpPr>
        <p:spPr>
          <a:xfrm>
            <a:off x="9728200" y="5054600"/>
            <a:ext cx="541045" cy="22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2E1A47"/>
                </a:solidFill>
              </a:defRPr>
            </a:lvl1pPr>
          </a:lstStyle>
          <a:p>
            <a:r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reating Autofz on AMD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Recreating Autofz on AMD64</a:t>
            </a:r>
          </a:p>
        </p:txBody>
      </p:sp>
      <p:sp>
        <p:nvSpPr>
          <p:cNvPr id="437" name="Recreate unmodified autofz environment with all baseline fuzzers and benchmarks…"/>
          <p:cNvSpPr txBox="1">
            <a:spLocks noGrp="1"/>
          </p:cNvSpPr>
          <p:nvPr>
            <p:ph type="body" idx="1"/>
          </p:nvPr>
        </p:nvSpPr>
        <p:spPr>
          <a:xfrm>
            <a:off x="1148370" y="1503727"/>
            <a:ext cx="7533757" cy="4917003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/>
              <a:t>Recreate</a:t>
            </a:r>
            <a:r>
              <a:t> unmodified autofz environment with all baseline fuzzers and benchmarks</a:t>
            </a:r>
          </a:p>
          <a:p>
            <a:pPr marL="922421" lvl="2" indent="-160421">
              <a:buChar char="•"/>
            </a:pPr>
            <a:r>
              <a:t>pre-built docker image</a:t>
            </a:r>
          </a:p>
          <a:p>
            <a:pPr marL="922421" lvl="2" indent="-160421">
              <a:buChar char="•"/>
            </a:pPr>
            <a:r>
              <a:t>build script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/>
              <a:t>Evaluate</a:t>
            </a:r>
            <a:r>
              <a:t> AMD64 autofz on four targets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exiv2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nm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mojs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/>
              <a:t>Compare</a:t>
            </a:r>
            <a:r>
              <a:t> outcomes of presented AMD64 autofz and recreated AMD64 autofz</a:t>
            </a:r>
          </a:p>
        </p:txBody>
      </p:sp>
      <p:grpSp>
        <p:nvGrpSpPr>
          <p:cNvPr id="444" name="Group"/>
          <p:cNvGrpSpPr/>
          <p:nvPr/>
        </p:nvGrpSpPr>
        <p:grpSpPr>
          <a:xfrm>
            <a:off x="1039357" y="4283009"/>
            <a:ext cx="10722886" cy="2467875"/>
            <a:chOff x="0" y="0"/>
            <a:chExt cx="10722885" cy="2467874"/>
          </a:xfrm>
        </p:grpSpPr>
        <p:grpSp>
          <p:nvGrpSpPr>
            <p:cNvPr id="440" name="Group"/>
            <p:cNvGrpSpPr/>
            <p:nvPr/>
          </p:nvGrpSpPr>
          <p:grpSpPr>
            <a:xfrm>
              <a:off x="3684007" y="0"/>
              <a:ext cx="7038879" cy="2466724"/>
              <a:chOff x="0" y="0"/>
              <a:chExt cx="7038877" cy="2466723"/>
            </a:xfrm>
          </p:grpSpPr>
          <p:pic>
            <p:nvPicPr>
              <p:cNvPr id="438" name="overview.jpg" descr="overview.jpg"/>
              <p:cNvPicPr>
                <a:picLocks noChangeAspect="1"/>
              </p:cNvPicPr>
              <p:nvPr/>
            </p:nvPicPr>
            <p:blipFill>
              <a:blip r:embed="rId2"/>
              <a:srcRect l="88000"/>
              <a:stretch>
                <a:fillRect/>
              </a:stretch>
            </p:blipFill>
            <p:spPr>
              <a:xfrm>
                <a:off x="5290459" y="3629"/>
                <a:ext cx="1748419" cy="2463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9" name="overview.jpg" descr="overview.jpg"/>
              <p:cNvPicPr>
                <a:picLocks noChangeAspect="1"/>
              </p:cNvPicPr>
              <p:nvPr/>
            </p:nvPicPr>
            <p:blipFill>
              <a:blip r:embed="rId2"/>
              <a:srcRect l="2584" t="36610" r="74396"/>
              <a:stretch>
                <a:fillRect/>
              </a:stretch>
            </p:blipFill>
            <p:spPr>
              <a:xfrm>
                <a:off x="0" y="0"/>
                <a:ext cx="5298993" cy="24667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3" name="Group"/>
            <p:cNvGrpSpPr/>
            <p:nvPr/>
          </p:nvGrpSpPr>
          <p:grpSpPr>
            <a:xfrm>
              <a:off x="0" y="3299"/>
              <a:ext cx="3755739" cy="2464576"/>
              <a:chOff x="0" y="0"/>
              <a:chExt cx="3755738" cy="2464575"/>
            </a:xfrm>
          </p:grpSpPr>
          <p:pic>
            <p:nvPicPr>
              <p:cNvPr id="441" name="Screenshot 2024-03-06 at 9.07.18 AM.png" descr="Screenshot 2024-03-06 at 9.07.18 AM.png"/>
              <p:cNvPicPr>
                <a:picLocks noChangeAspect="1"/>
              </p:cNvPicPr>
              <p:nvPr/>
            </p:nvPicPr>
            <p:blipFill>
              <a:blip r:embed="rId3"/>
              <a:srcRect t="11082" b="60950"/>
              <a:stretch>
                <a:fillRect/>
              </a:stretch>
            </p:blipFill>
            <p:spPr>
              <a:xfrm>
                <a:off x="0" y="0"/>
                <a:ext cx="3755739" cy="1840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Screenshot 2024-03-06 at 9.07.18 AM.png" descr="Screenshot 2024-03-06 at 9.07.18 AM.png"/>
              <p:cNvPicPr>
                <a:picLocks noChangeAspect="1"/>
              </p:cNvPicPr>
              <p:nvPr/>
            </p:nvPicPr>
            <p:blipFill>
              <a:blip r:embed="rId3"/>
              <a:srcRect t="90213"/>
              <a:stretch>
                <a:fillRect/>
              </a:stretch>
            </p:blipFill>
            <p:spPr>
              <a:xfrm>
                <a:off x="0" y="1820678"/>
                <a:ext cx="3755739" cy="643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6" name="Picture Placeholder 5" descr="Picture Placeholder 5">
            <a:extLst>
              <a:ext uri="{FF2B5EF4-FFF2-40B4-BE49-F238E27FC236}">
                <a16:creationId xmlns:a16="http://schemas.microsoft.com/office/drawing/2014/main" id="{F867F284-0E11-646A-E019-E83C26AF66D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reating Autofz on ARM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Creating Autofz on ARM64</a:t>
            </a:r>
          </a:p>
        </p:txBody>
      </p:sp>
      <p:sp>
        <p:nvSpPr>
          <p:cNvPr id="448" name="Recreate modified autofz environment with all compatible fuzzers and benchmarks…"/>
          <p:cNvSpPr txBox="1">
            <a:spLocks noGrp="1"/>
          </p:cNvSpPr>
          <p:nvPr>
            <p:ph type="body" sz="half" idx="1"/>
          </p:nvPr>
        </p:nvSpPr>
        <p:spPr>
          <a:xfrm>
            <a:off x="1143000" y="1502152"/>
            <a:ext cx="5741881" cy="385369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 dirty="0"/>
              <a:t>Recreate</a:t>
            </a:r>
            <a:r>
              <a:rPr dirty="0"/>
              <a:t> modified </a:t>
            </a:r>
            <a:r>
              <a:rPr dirty="0" err="1"/>
              <a:t>autofz</a:t>
            </a:r>
            <a:r>
              <a:rPr dirty="0"/>
              <a:t> environment with all compatible </a:t>
            </a:r>
            <a:r>
              <a:rPr dirty="0" err="1"/>
              <a:t>fuzzers</a:t>
            </a:r>
            <a:r>
              <a:rPr dirty="0"/>
              <a:t> and benchmarks</a:t>
            </a:r>
          </a:p>
          <a:p>
            <a:pPr marL="922421" lvl="2" indent="-160421">
              <a:buChar char="•"/>
            </a:pPr>
            <a:r>
              <a:rPr dirty="0"/>
              <a:t>Updated: Ubuntu 22.04</a:t>
            </a:r>
          </a:p>
          <a:p>
            <a:pPr marL="922421" lvl="2" indent="-160421">
              <a:buChar char="•"/>
            </a:pPr>
            <a:r>
              <a:rPr dirty="0"/>
              <a:t>Excluded: Angora and QSYM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 dirty="0"/>
              <a:t>Evaluate</a:t>
            </a:r>
            <a:r>
              <a:rPr dirty="0"/>
              <a:t> ARM64 </a:t>
            </a:r>
            <a:r>
              <a:rPr dirty="0" err="1"/>
              <a:t>autofz</a:t>
            </a:r>
            <a:r>
              <a:rPr dirty="0"/>
              <a:t> on four targets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rPr dirty="0"/>
              <a:t>exiv2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rPr dirty="0"/>
              <a:t>nm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rPr dirty="0" err="1"/>
              <a:t>mojs</a:t>
            </a:r>
            <a:endParaRPr dirty="0"/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rPr dirty="0" err="1"/>
              <a:t>tcpdump</a:t>
            </a:r>
            <a:endParaRPr dirty="0"/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r>
              <a:rPr b="1" dirty="0"/>
              <a:t>Compare</a:t>
            </a:r>
            <a:r>
              <a:rPr dirty="0"/>
              <a:t> outcomes of presented AMD64 </a:t>
            </a:r>
            <a:r>
              <a:rPr dirty="0" err="1"/>
              <a:t>autofz</a:t>
            </a:r>
            <a:r>
              <a:rPr dirty="0"/>
              <a:t> and ARM64 </a:t>
            </a:r>
            <a:r>
              <a:rPr dirty="0" err="1"/>
              <a:t>autofz</a:t>
            </a:r>
            <a:endParaRPr dirty="0"/>
          </a:p>
        </p:txBody>
      </p:sp>
      <p:pic>
        <p:nvPicPr>
          <p:cNvPr id="449" name="Screenshot 2024-03-06 at 8.52.23 AM.png" descr="Screenshot 2024-03-06 at 8.52.23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83709" y="1257539"/>
            <a:ext cx="3574601" cy="320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Group"/>
          <p:cNvGrpSpPr/>
          <p:nvPr/>
        </p:nvGrpSpPr>
        <p:grpSpPr>
          <a:xfrm>
            <a:off x="827675" y="4546167"/>
            <a:ext cx="10863295" cy="2212348"/>
            <a:chOff x="281" y="0"/>
            <a:chExt cx="10863293" cy="2212346"/>
          </a:xfrm>
        </p:grpSpPr>
        <p:pic>
          <p:nvPicPr>
            <p:cNvPr id="450" name="Screenshot 2024-03-06 at 9.07.18 AM.png" descr="Screenshot 2024-03-06 at 9.07.18 AM.png"/>
            <p:cNvPicPr>
              <a:picLocks noChangeAspect="1"/>
            </p:cNvPicPr>
            <p:nvPr/>
          </p:nvPicPr>
          <p:blipFill>
            <a:blip r:embed="rId3"/>
            <a:srcRect t="65033"/>
            <a:stretch>
              <a:fillRect/>
            </a:stretch>
          </p:blipFill>
          <p:spPr>
            <a:xfrm>
              <a:off x="337404" y="5448"/>
              <a:ext cx="3601505" cy="2206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4"/>
            <a:srcRect l="87327"/>
            <a:stretch>
              <a:fillRect/>
            </a:stretch>
          </p:blipFill>
          <p:spPr>
            <a:xfrm>
              <a:off x="9166742" y="0"/>
              <a:ext cx="1696833" cy="2206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4"/>
            <a:srcRect l="2321" t="41049" r="74335"/>
            <a:stretch>
              <a:fillRect/>
            </a:stretch>
          </p:blipFill>
          <p:spPr>
            <a:xfrm>
              <a:off x="3893624" y="138"/>
              <a:ext cx="5304433" cy="220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Screenshot 2024-03-06 at 9.32.00 AM.png" descr="Screenshot 2024-03-06 at 9.32.00 AM.png"/>
            <p:cNvPicPr>
              <a:picLocks noChangeAspect="1"/>
            </p:cNvPicPr>
            <p:nvPr/>
          </p:nvPicPr>
          <p:blipFill>
            <a:blip r:embed="rId4"/>
            <a:srcRect t="36565" r="98329" b="4483"/>
            <a:stretch>
              <a:fillRect/>
            </a:stretch>
          </p:blipFill>
          <p:spPr>
            <a:xfrm>
              <a:off x="281" y="5012"/>
              <a:ext cx="379525" cy="2207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" name="Picture Placeholder 5" descr="Picture Placeholder 5">
            <a:extLst>
              <a:ext uri="{FF2B5EF4-FFF2-40B4-BE49-F238E27FC236}">
                <a16:creationId xmlns:a16="http://schemas.microsoft.com/office/drawing/2014/main" id="{53021504-BCB6-2142-FA5E-B84D78811BA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Implement Additional Metric for ARM64 Autofz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Implement Additional Metric for ARM64 Autofz</a:t>
            </a:r>
          </a:p>
        </p:txBody>
      </p:sp>
      <p:sp>
        <p:nvSpPr>
          <p:cNvPr id="458" name="Problem: autofz relies on bitmap coverage metric to rank fuzzers and allocate resources…"/>
          <p:cNvSpPr txBox="1">
            <a:spLocks noGrp="1"/>
          </p:cNvSpPr>
          <p:nvPr>
            <p:ph type="body" idx="1"/>
          </p:nvPr>
        </p:nvSpPr>
        <p:spPr>
          <a:xfrm>
            <a:off x="1142999" y="1502152"/>
            <a:ext cx="10515601" cy="3951185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1800"/>
            </a:pPr>
            <a:r>
              <a:rPr b="1" u="sng"/>
              <a:t>Problem:</a:t>
            </a:r>
            <a:r>
              <a:t> autofz relies on bitmap coverage metric to rank fuzzers and allocate resources</a:t>
            </a:r>
          </a:p>
          <a:p>
            <a:pPr marL="541421" lvl="1" indent="-160421">
              <a:buChar char="•"/>
              <a:defRPr sz="1800"/>
            </a:pPr>
            <a:r>
              <a:t>Bitmap coverage may not be the best metric for identify the best fuzzer for a target</a:t>
            </a:r>
          </a:p>
          <a:p>
            <a:pPr marL="541421" lvl="1" indent="-160421">
              <a:buChar char="•"/>
              <a:defRPr sz="1800"/>
            </a:pPr>
            <a:r>
              <a:t>Bitmap coverage indicates that an area of code was fuzzed, but it does not guarantee bug discovery</a:t>
            </a:r>
          </a:p>
          <a:p>
            <a:pPr marL="922421" lvl="2" indent="-160421">
              <a:buChar char="•"/>
              <a:defRPr sz="1800"/>
            </a:pPr>
            <a:r>
              <a:t>i.e., while a path may be fuzzed, it may not have been fuzzed with an input that will trigger a bug</a:t>
            </a:r>
          </a:p>
          <a:p>
            <a:pPr marL="160421" indent="-160421">
              <a:buSzPct val="100000"/>
              <a:buChar char="•"/>
              <a:defRPr sz="1800"/>
            </a:pPr>
            <a:r>
              <a:rPr b="1" u="sng"/>
              <a:t>Solution:</a:t>
            </a:r>
            <a:r>
              <a:t> reward fuzzers that discover more bugs during the preparation phase with more resources during the focus phase</a:t>
            </a:r>
          </a:p>
          <a:p>
            <a:pPr marL="541421" lvl="1" indent="-160421">
              <a:buChar char="•"/>
              <a:defRPr sz="1800"/>
            </a:pPr>
            <a:r>
              <a:t>Discovering more bugs across a smaller area of code decreases the attack surface by more entry points than discovering less bugs over a greater area of the code</a:t>
            </a:r>
            <a:endParaRPr u="sng"/>
          </a:p>
          <a:p>
            <a:pPr marL="160421" indent="-160421">
              <a:buSzPct val="100000"/>
              <a:buChar char="•"/>
              <a:defRPr sz="1800"/>
            </a:pPr>
            <a:r>
              <a:rPr b="1" u="sng"/>
              <a:t>Next Steps:</a:t>
            </a:r>
            <a:r>
              <a:t> implement and evaluate </a:t>
            </a:r>
            <a:r>
              <a:rPr u="sng"/>
              <a:t>performance</a:t>
            </a:r>
            <a:r>
              <a:t> and </a:t>
            </a:r>
            <a:r>
              <a:rPr u="sng"/>
              <a:t>efficiency</a:t>
            </a:r>
            <a:r>
              <a:t> of alternate metric</a:t>
            </a:r>
          </a:p>
        </p:txBody>
      </p:sp>
      <p:pic>
        <p:nvPicPr>
          <p:cNvPr id="4" name="Picture Placeholder 5" descr="Picture Placeholder 5">
            <a:extLst>
              <a:ext uri="{FF2B5EF4-FFF2-40B4-BE49-F238E27FC236}">
                <a16:creationId xmlns:a16="http://schemas.microsoft.com/office/drawing/2014/main" id="{A211A3FE-7382-C2B6-B4E6-01C3D641A75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on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Contributions</a:t>
            </a:r>
          </a:p>
        </p:txBody>
      </p:sp>
      <p:sp>
        <p:nvSpPr>
          <p:cNvPr id="462" name="Drew:…"/>
          <p:cNvSpPr txBox="1">
            <a:spLocks noGrp="1"/>
          </p:cNvSpPr>
          <p:nvPr>
            <p:ph type="body" sz="half" idx="1"/>
          </p:nvPr>
        </p:nvSpPr>
        <p:spPr>
          <a:xfrm>
            <a:off x="1143000" y="1502152"/>
            <a:ext cx="4810995" cy="4803689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t>Drew:</a:t>
            </a:r>
          </a:p>
          <a:p>
            <a:pPr marL="160421" indent="-160421">
              <a:buSzPct val="100000"/>
              <a:buChar char="•"/>
            </a:pPr>
            <a:r>
              <a:t>Recreated Autofz using docker image on AMD64</a:t>
            </a:r>
          </a:p>
          <a:p>
            <a:pPr marL="160421" indent="-160421">
              <a:buSzPct val="100000"/>
              <a:buChar char="•"/>
            </a:pPr>
            <a:r>
              <a:t>Tested AMD64 Autofz against two targets</a:t>
            </a:r>
          </a:p>
          <a:p>
            <a:pPr marL="160421" indent="-160421">
              <a:buSzPct val="100000"/>
              <a:buChar char="•"/>
            </a:pPr>
            <a:r>
              <a:t>Modified Autofz for ARM64</a:t>
            </a:r>
          </a:p>
          <a:p>
            <a:pPr marL="160421" indent="-160421">
              <a:buSzPct val="100000"/>
              <a:buChar char="•"/>
            </a:pPr>
            <a:r>
              <a:t>Tested ARM64 Autofz against two targets</a:t>
            </a:r>
          </a:p>
        </p:txBody>
      </p:sp>
      <p:sp>
        <p:nvSpPr>
          <p:cNvPr id="463" name="Kate:…"/>
          <p:cNvSpPr txBox="1"/>
          <p:nvPr/>
        </p:nvSpPr>
        <p:spPr>
          <a:xfrm>
            <a:off x="6231701" y="1502152"/>
            <a:ext cx="4585275" cy="361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600" b="1" u="sng">
                <a:solidFill>
                  <a:srgbClr val="2E1A47"/>
                </a:solidFill>
              </a:defRPr>
            </a:pPr>
            <a:r>
              <a:t>Kate: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Recreated Autofz using build scripts on AMD64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Tested AMD64 Autofz against two targets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Tested ARM64 Autofz against two targets</a:t>
            </a:r>
          </a:p>
          <a:p>
            <a:pPr marL="160421" indent="-160421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</a:defRPr>
            </a:pPr>
            <a:r>
              <a:t>Identified additional metric for Autofz</a:t>
            </a:r>
          </a:p>
        </p:txBody>
      </p:sp>
      <p:pic>
        <p:nvPicPr>
          <p:cNvPr id="4" name="Picture Placeholder 5" descr="Picture Placeholder 5">
            <a:extLst>
              <a:ext uri="{FF2B5EF4-FFF2-40B4-BE49-F238E27FC236}">
                <a16:creationId xmlns:a16="http://schemas.microsoft.com/office/drawing/2014/main" id="{4A860D79-5797-993B-56BB-ACF5BCC174D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4">
              <a:defRPr sz="2912"/>
            </a:lvl1pPr>
          </a:lstStyle>
          <a:p>
            <a:r>
              <a:t>References</a:t>
            </a:r>
          </a:p>
        </p:txBody>
      </p:sp>
      <p:pic>
        <p:nvPicPr>
          <p:cNvPr id="466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9824184" y="313139"/>
            <a:ext cx="1773171" cy="456707"/>
          </a:xfrm>
          <a:prstGeom prst="rect">
            <a:avLst/>
          </a:prstGeom>
        </p:spPr>
      </p:pic>
      <p:sp>
        <p:nvSpPr>
          <p:cNvPr id="467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143000" y="1512091"/>
            <a:ext cx="10515600" cy="2302170"/>
          </a:xfrm>
          <a:prstGeom prst="rect">
            <a:avLst/>
          </a:prstGeom>
        </p:spPr>
        <p:txBody>
          <a:bodyPr/>
          <a:lstStyle/>
          <a:p>
            <a:r>
              <a:t>[1] Anonymous 2019. AFL (american fuzzy lop). https://afl-1.readthedocs.io/en/latest/index.html.</a:t>
            </a:r>
            <a:br/>
            <a:endParaRPr/>
          </a:p>
          <a:p>
            <a:r>
              <a:t>[2] Anonymous 2020. Apple unleashes M1 . https://www.apple.com/newsroom/2020/11/apple-unleashes-m1/.</a:t>
            </a:r>
            <a:br/>
            <a:endParaRPr/>
          </a:p>
          <a:p>
            <a:r>
              <a:t>[3] ECEIZA, M., FLORES, J.L. AND ITURBE, M. 2023. Improving fuzzing assessment methods through the analysis of metrics and experimental conditions. Computers &amp; security 124, 102946. https://dx.doi.org/10.1016/j.cose.2022.102946.</a:t>
            </a:r>
            <a:br/>
            <a:endParaRPr/>
          </a:p>
          <a:p>
            <a:r>
              <a:t>[4] YU-FU, F., LEE, J. AND KIM, T. 2023. autofz: Automated Fuzzer Composition at Runtime. arXiv.org 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_Office Theme">
  <a:themeElements>
    <a:clrScheme name="2_Office Theme">
      <a:dk1>
        <a:srgbClr val="000000"/>
      </a:dk1>
      <a:lt1>
        <a:srgbClr val="2E1A47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2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2_Office Theme</vt:lpstr>
      <vt:lpstr>“ARMy Fuzzing”: Mid-Term Update</vt:lpstr>
      <vt:lpstr>Research Motivations</vt:lpstr>
      <vt:lpstr>Recreating Autofz on AMD64</vt:lpstr>
      <vt:lpstr>Creating Autofz on ARM64</vt:lpstr>
      <vt:lpstr>Implement Additional Metric for ARM64 Autofz</vt:lpstr>
      <vt:lpstr>Contributions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“ARMy Fuzzing”: Mid-Term Update</dc:title>
  <cp:lastModifiedBy>Andrew York</cp:lastModifiedBy>
  <cp:revision>1</cp:revision>
  <dcterms:modified xsi:type="dcterms:W3CDTF">2024-03-06T21:36:15Z</dcterms:modified>
</cp:coreProperties>
</file>